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195" autoAdjust="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64893-5AAC-4F28-AA36-EA4A2C874D62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B3A97-75B9-4D92-B1FF-2A0EE9D742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043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FCAF04-1DCD-D463-740E-2C8726FB2C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C8B45CF-E552-726C-E92E-9A59EC9F62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98144F-0079-A960-CEC0-22AF4BABC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6351-6787-4F69-99E6-01B0DE3C5BA4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1F25AC-4EE7-C2C9-91EA-2F94C8BC0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DC2FB5-C21B-24D9-2812-E13FE6962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D151-A2C5-4774-B16A-EC1533A2F9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689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EDCEEF-1351-CFCE-E6D5-EC1762111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F203CE0-6C05-D5EC-1CB9-D3D211CDDC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5E542B-A1D6-D311-838E-BFDA1CACB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6351-6787-4F69-99E6-01B0DE3C5BA4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554B34-8EBC-6F0C-45B1-21B86033F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B0CB11-7BE8-5CD6-FFFD-4022FA36C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D151-A2C5-4774-B16A-EC1533A2F9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904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A4C20C5-D74F-CD3A-FD09-178E0F063D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5D77D81-6E36-952C-F2F6-E17545DBB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8F615A1-2BE6-BAC9-2271-6D62060CD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6351-6787-4F69-99E6-01B0DE3C5BA4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0B1C97-66A1-0857-1D39-83D8FA7C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1A5640-2E8C-33A6-8935-6E932D59C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D151-A2C5-4774-B16A-EC1533A2F9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1448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080235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79D168-8AEE-E626-1EC9-908DC8CC2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000393-7FDC-951F-F772-FB4CC3AA3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DB8203-2048-43AE-F2DC-92C3035A5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6351-6787-4F69-99E6-01B0DE3C5BA4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754DEB-5870-CB71-5E83-5E30E6737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E40549-1A70-6FA8-AF69-40431B953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D151-A2C5-4774-B16A-EC1533A2F9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80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B6DB31-C2C9-CD43-17C8-4F3D7735E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100A0B-7768-11D8-9417-7D27DB0AB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843F68-2F04-53B0-24D5-1A522F1F0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6351-6787-4F69-99E6-01B0DE3C5BA4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9395A6-2521-E307-34C2-4314C3E19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B3A218-69BB-1C4B-ED3B-248572C06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D151-A2C5-4774-B16A-EC1533A2F9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380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D68024-322A-9BC4-4885-E7714DB6D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47618A5-33DB-5F6A-F213-5E3941AEC9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EB7ADAD-9592-B513-4B38-A82CFF4CB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749FD0-1E97-FAE3-D386-19D6D2A7E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6351-6787-4F69-99E6-01B0DE3C5BA4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2504496-2F13-9F60-CC3A-D0469A84B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381C0C-1612-7986-D72E-4DBC728AE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D151-A2C5-4774-B16A-EC1533A2F9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019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1C5F8-D7C8-4FAD-18D5-32776905C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16DDF5C-AC2E-DDD2-BCD5-964484527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978E78-F788-CF12-35EB-379B1CB5F2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624A242-06C2-B63E-AEA6-2050791146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89DEC81-9BB5-F956-A65C-32AF16DF34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  <a:lvl2pPr>
              <a:defRPr>
                <a:latin typeface="+mn-ea"/>
                <a:ea typeface="+mn-ea"/>
              </a:defRPr>
            </a:lvl2pPr>
            <a:lvl3pPr>
              <a:defRPr>
                <a:latin typeface="+mn-ea"/>
                <a:ea typeface="+mn-ea"/>
              </a:defRPr>
            </a:lvl3pPr>
            <a:lvl4pPr>
              <a:defRPr>
                <a:latin typeface="+mn-ea"/>
                <a:ea typeface="+mn-ea"/>
              </a:defRPr>
            </a:lvl4pPr>
            <a:lvl5pPr>
              <a:defRPr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85E51F9-1BB9-BC2F-BD5E-8425CB1D7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6351-6787-4F69-99E6-01B0DE3C5BA4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BDC5CBD-6F39-C566-DF60-EBD3F455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1107677-EFCF-195E-75B5-95A0BBCD7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D151-A2C5-4774-B16A-EC1533A2F9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972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E8D786-5EEE-64FD-D5F3-992177E10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C7B647B-DF1E-ADAC-4892-F26FB5BDE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6351-6787-4F69-99E6-01B0DE3C5BA4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01914C-A438-2082-FB75-1B433E9AA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7677288-BE42-C7BE-1AB7-9B20D5DB5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D151-A2C5-4774-B16A-EC1533A2F9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385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B972C6F-EBD2-6C80-3620-6880522D6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6351-6787-4F69-99E6-01B0DE3C5BA4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F31D84C-1908-A651-22CC-6B3003A93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9581499-350E-521A-4940-2E26B06DD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D151-A2C5-4774-B16A-EC1533A2F9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446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9B7398-3823-ECCD-DB23-8CCA7F89F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A20C47-E54A-0BC6-3DBE-762AEC8B6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8DA8B2-3987-C9F9-639F-F9657BF72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6CF755B-7F74-2B2F-BC22-472BE140B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6351-6787-4F69-99E6-01B0DE3C5BA4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0F9272-A0CA-A6F3-797C-DCD6B5FEF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DCBA4C-4E42-03E3-66A6-B521F4402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D151-A2C5-4774-B16A-EC1533A2F9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285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A930B0-8618-760E-7857-63F7E2E51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5CE812C-D824-FA91-E664-337B1B50DE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369262C-F888-1600-8B3B-E0B47FD862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8B4B6E8-38B1-BC24-42FD-B00469B2D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26351-6787-4F69-99E6-01B0DE3C5BA4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78D5D38-2261-E3E9-008E-447E4850B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6AFABD-AFB9-D0F5-DE8A-B07F72AE2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DD151-A2C5-4774-B16A-EC1533A2F9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945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74506BB-9D1B-2BA6-27F6-336385F8D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3CCAF46-1D73-4A1A-4354-69313C0A6B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FF792D6-6798-74D1-9DB4-34541E2C4C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26351-6787-4F69-99E6-01B0DE3C5BA4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AD004A-7F60-9AD0-B16B-0156FBD8A3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A2F617-4346-4686-3A4A-3ECF15DBF1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DD151-A2C5-4774-B16A-EC1533A2F9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80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/>
          </p:cNvSpPr>
          <p:nvPr/>
        </p:nvSpPr>
        <p:spPr>
          <a:xfrm>
            <a:off x="2193727" y="133945"/>
            <a:ext cx="7804547" cy="943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719" tIns="35719" rIns="35719" bIns="35719" anchor="ctr">
            <a:normAutofit/>
          </a:bodyPr>
          <a:lstStyle>
            <a:lvl1pPr marL="0" marR="0" indent="0" algn="ctr" defTabSz="5842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="1" i="0" u="none" strike="noStrike" cap="none" spc="0" baseline="0">
                <a:ln>
                  <a:noFill/>
                </a:ln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uFillTx/>
                <a:latin typeface="メイリオ"/>
                <a:ea typeface="メイリオ"/>
                <a:cs typeface="メイリオ"/>
                <a:sym typeface="メイリオ"/>
              </a:defRPr>
            </a:lvl1pPr>
            <a:lvl2pPr marL="0" marR="0" indent="228600" algn="ctr" defTabSz="5842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="1" i="0" u="none" strike="noStrike" cap="none" spc="0" baseline="0">
                <a:ln>
                  <a:noFill/>
                </a:ln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uFillTx/>
                <a:latin typeface="メイリオ"/>
                <a:ea typeface="メイリオ"/>
                <a:cs typeface="メイリオ"/>
                <a:sym typeface="メイリオ"/>
              </a:defRPr>
            </a:lvl2pPr>
            <a:lvl3pPr marL="0" marR="0" indent="457200" algn="ctr" defTabSz="5842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="1" i="0" u="none" strike="noStrike" cap="none" spc="0" baseline="0">
                <a:ln>
                  <a:noFill/>
                </a:ln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uFillTx/>
                <a:latin typeface="メイリオ"/>
                <a:ea typeface="メイリオ"/>
                <a:cs typeface="メイリオ"/>
                <a:sym typeface="メイリオ"/>
              </a:defRPr>
            </a:lvl3pPr>
            <a:lvl4pPr marL="0" marR="0" indent="685800" algn="ctr" defTabSz="5842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="1" i="0" u="none" strike="noStrike" cap="none" spc="0" baseline="0">
                <a:ln>
                  <a:noFill/>
                </a:ln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uFillTx/>
                <a:latin typeface="メイリオ"/>
                <a:ea typeface="メイリオ"/>
                <a:cs typeface="メイリオ"/>
                <a:sym typeface="メイリオ"/>
              </a:defRPr>
            </a:lvl4pPr>
            <a:lvl5pPr marL="0" marR="0" indent="914400" algn="ctr" defTabSz="5842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="1" i="0" u="none" strike="noStrike" cap="none" spc="0" baseline="0">
                <a:ln>
                  <a:noFill/>
                </a:ln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uFillTx/>
                <a:latin typeface="メイリオ"/>
                <a:ea typeface="メイリオ"/>
                <a:cs typeface="メイリオ"/>
                <a:sym typeface="メイリオ"/>
              </a:defRPr>
            </a:lvl5pPr>
            <a:lvl6pPr marL="0" marR="0" indent="1143000" algn="ctr" defTabSz="5842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="1" i="0" u="none" strike="noStrike" cap="none" spc="0" baseline="0">
                <a:ln>
                  <a:noFill/>
                </a:ln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uFillTx/>
                <a:latin typeface="メイリオ"/>
                <a:ea typeface="メイリオ"/>
                <a:cs typeface="メイリオ"/>
                <a:sym typeface="メイリオ"/>
              </a:defRPr>
            </a:lvl6pPr>
            <a:lvl7pPr marL="0" marR="0" indent="1371600" algn="ctr" defTabSz="5842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="1" i="0" u="none" strike="noStrike" cap="none" spc="0" baseline="0">
                <a:ln>
                  <a:noFill/>
                </a:ln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uFillTx/>
                <a:latin typeface="メイリオ"/>
                <a:ea typeface="メイリオ"/>
                <a:cs typeface="メイリオ"/>
                <a:sym typeface="メイリオ"/>
              </a:defRPr>
            </a:lvl7pPr>
            <a:lvl8pPr marL="0" marR="0" indent="1600200" algn="ctr" defTabSz="5842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="1" i="0" u="none" strike="noStrike" cap="none" spc="0" baseline="0">
                <a:ln>
                  <a:noFill/>
                </a:ln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uFillTx/>
                <a:latin typeface="メイリオ"/>
                <a:ea typeface="メイリオ"/>
                <a:cs typeface="メイリオ"/>
                <a:sym typeface="メイリオ"/>
              </a:defRPr>
            </a:lvl8pPr>
            <a:lvl9pPr marL="0" marR="0" indent="1828800" algn="ctr" defTabSz="5842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0" b="1" i="0" u="none" strike="noStrike" cap="none" spc="0" baseline="0">
                <a:ln>
                  <a:noFill/>
                </a:ln>
                <a:solidFill>
                  <a:schemeClr val="accent1">
                    <a:hueOff val="273561"/>
                    <a:satOff val="2937"/>
                    <a:lumOff val="-22233"/>
                  </a:schemeClr>
                </a:solidFill>
                <a:uFillTx/>
                <a:latin typeface="メイリオ"/>
                <a:ea typeface="メイリオ"/>
                <a:cs typeface="メイリオ"/>
                <a:sym typeface="メイリオ"/>
              </a:defRPr>
            </a:lvl9pPr>
          </a:lstStyle>
          <a:p>
            <a:r>
              <a:rPr lang="en-US" altLang="ja-JP" sz="4219" dirty="0"/>
              <a:t>IRIS</a:t>
            </a:r>
            <a:r>
              <a:rPr lang="ja-JP" altLang="en-US" sz="4219" dirty="0"/>
              <a:t>ステージ分類（犬）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538361"/>
              </p:ext>
            </p:extLst>
          </p:nvPr>
        </p:nvGraphicFramePr>
        <p:xfrm>
          <a:off x="1524001" y="1203447"/>
          <a:ext cx="9144000" cy="5654553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135912576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90225077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93607271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3274859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38226132"/>
                    </a:ext>
                  </a:extLst>
                </a:gridCol>
              </a:tblGrid>
              <a:tr h="7506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5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ステージ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5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endParaRPr kumimoji="1" lang="ja-JP" altLang="en-US" sz="25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5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  <a:endParaRPr kumimoji="1" lang="ja-JP" altLang="en-US" sz="25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5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endParaRPr kumimoji="1" lang="ja-JP" altLang="en-US" sz="25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5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endParaRPr kumimoji="1" lang="ja-JP" altLang="en-US" sz="25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1806524618"/>
                  </a:ext>
                </a:extLst>
              </a:tr>
              <a:tr h="122598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500" b="1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Cre</a:t>
                      </a:r>
                      <a:endParaRPr kumimoji="1" lang="en-US" altLang="ja-JP" sz="25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25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(mg/</a:t>
                      </a:r>
                      <a:r>
                        <a:rPr kumimoji="1" lang="en-US" altLang="ja-JP" sz="2500" b="1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dL</a:t>
                      </a:r>
                      <a:r>
                        <a:rPr kumimoji="1" lang="en-US" altLang="ja-JP" sz="25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25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&lt;1.4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1.4-2.8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2.9-5.0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≧</a:t>
                      </a:r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5.0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1671256087"/>
                  </a:ext>
                </a:extLst>
              </a:tr>
              <a:tr h="1225987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5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SDMA</a:t>
                      </a:r>
                    </a:p>
                    <a:p>
                      <a:pPr algn="ctr"/>
                      <a:r>
                        <a:rPr kumimoji="1" lang="en-US" altLang="ja-JP" sz="25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en-US" altLang="ja-JP" sz="2500" b="1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μg</a:t>
                      </a:r>
                      <a:r>
                        <a:rPr kumimoji="1" lang="en-US" altLang="ja-JP" sz="25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/</a:t>
                      </a:r>
                      <a:r>
                        <a:rPr kumimoji="1" lang="en-US" altLang="ja-JP" sz="2500" b="1" dirty="0" err="1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dL</a:t>
                      </a:r>
                      <a:r>
                        <a:rPr kumimoji="1" lang="en-US" altLang="ja-JP" sz="25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25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&lt;18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18-35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36-54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&gt;54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2436037041"/>
                  </a:ext>
                </a:extLst>
              </a:tr>
              <a:tr h="12259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5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臨床的変化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ほぼなし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尿比重低下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ややあり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PU/PD</a:t>
                      </a:r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など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様々な臨床症状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全身徴候悪化</a:t>
                      </a:r>
                      <a:endParaRPr kumimoji="1" lang="en-US" altLang="ja-JP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尿毒症</a:t>
                      </a: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4231582677"/>
                  </a:ext>
                </a:extLst>
              </a:tr>
              <a:tr h="12259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50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腎機能残存</a:t>
                      </a: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&gt;33%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33-25%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25-10%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4294" marR="64294" marT="32147" marB="3214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&lt;10%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64294" marR="64294" marT="32147" marB="32147" anchor="ctr"/>
                </a:tc>
                <a:extLst>
                  <a:ext uri="{0D108BD9-81ED-4DB2-BD59-A6C34878D82A}">
                    <a16:rowId xmlns:a16="http://schemas.microsoft.com/office/drawing/2014/main" val="25764869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897933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15113</TotalTime>
  <Words>69</Words>
  <Application>Microsoft Office PowerPoint</Application>
  <PresentationFormat>ワイド画面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低アルブミン血症</dc:title>
  <dc:creator>剛史 島村</dc:creator>
  <cp:lastModifiedBy>剛史 島村</cp:lastModifiedBy>
  <cp:revision>37</cp:revision>
  <dcterms:created xsi:type="dcterms:W3CDTF">2024-02-03T00:03:05Z</dcterms:created>
  <dcterms:modified xsi:type="dcterms:W3CDTF">2025-09-11T02:05:22Z</dcterms:modified>
</cp:coreProperties>
</file>